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embeddedFontLst>
    <p:embeddedFont>
      <p:font typeface="Nunito" panose="020B0604020202020204" charset="-18"/>
      <p:regular r:id="rId27"/>
      <p:bold r:id="rId28"/>
      <p:italic r:id="rId29"/>
      <p:boldItalic r:id="rId30"/>
    </p:embeddedFont>
    <p:embeddedFont>
      <p:font typeface="Calibri" panose="020F050202020403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2538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ab5f351ab3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ab5f351ab3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ab5f351ab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ab5f351ab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b5f351ab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b5f351ab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ab5f351ab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ab5f351ab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ab5f351ab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ab5f351ab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b5f351ab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ab5f351ab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ab5f351ab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ab5f351ab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ab5f351ab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ab5f351ab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ab5f351ab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ab5f351ab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ab5f351ab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ab5f351ab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b5f351ab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b5f351ab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b5f351ab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b5f351ab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ab5f351ab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ab5f351ab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ab5f351ab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ab5f351ab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ab5f351ab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ab5f351ab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a21f062e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a21f062e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b5f351ab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b5f351ab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b5f351a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b5f351a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b5f351a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b5f351a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b5f351ab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b5f351ab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ab5f351ab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ab5f351ab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ab5f351ab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ab5f351ab3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ab5f351ab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ab5f351ab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JWIbIe0N9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JWIbIe0N90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LA58CSIf3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PAST TENSE SIMPLE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/>
              <a:t>ELEMENTARY LEVEL - BY C. </a:t>
            </a:r>
            <a:r>
              <a:rPr lang="ro" dirty="0" smtClean="0"/>
              <a:t>PARLEA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 smtClean="0"/>
              <a:t>CLUJ -NAPOCA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PAST SIMPLE -  yes /no QUESTIONS- all verbs</a:t>
            </a:r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>
                <a:solidFill>
                  <a:srgbClr val="0000FF"/>
                </a:solidFill>
              </a:rPr>
              <a:t>WAS /WERE </a:t>
            </a:r>
            <a:r>
              <a:rPr lang="ro" sz="2400"/>
              <a:t>+SB+ OBJECTS?  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400"/>
              <a:t>Were you there?     + Yes , I was/ x No.I wasn’t.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>
                <a:solidFill>
                  <a:srgbClr val="FF0000"/>
                </a:solidFill>
              </a:rPr>
              <a:t>DID</a:t>
            </a:r>
            <a:r>
              <a:rPr lang="ro" sz="2400"/>
              <a:t> + SB + </a:t>
            </a:r>
            <a:r>
              <a:rPr lang="ro" sz="2400">
                <a:solidFill>
                  <a:srgbClr val="FF0000"/>
                </a:solidFill>
              </a:rPr>
              <a:t>VB 1</a:t>
            </a:r>
            <a:r>
              <a:rPr lang="ro" sz="2400"/>
              <a:t>? 		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o" sz="2400"/>
              <a:t>Did you have lunch? 	+ Yes, I did. / x No, I didn’t.</a:t>
            </a:r>
            <a:endParaRPr sz="2400"/>
          </a:p>
        </p:txBody>
      </p:sp>
      <p:cxnSp>
        <p:nvCxnSpPr>
          <p:cNvPr id="184" name="Google Shape;184;p22"/>
          <p:cNvCxnSpPr>
            <a:stCxn id="183" idx="0"/>
            <a:endCxn id="183" idx="0"/>
          </p:cNvCxnSpPr>
          <p:nvPr/>
        </p:nvCxnSpPr>
        <p:spPr>
          <a:xfrm>
            <a:off x="4572000" y="1990725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PAST SIMPLE -  Wh -  QUESTIONS- all verbs</a:t>
            </a:r>
            <a:endParaRPr/>
          </a:p>
        </p:txBody>
      </p:sp>
      <p:sp>
        <p:nvSpPr>
          <p:cNvPr id="190" name="Google Shape;190;p2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WH - WORD +</a:t>
            </a:r>
            <a:r>
              <a:rPr lang="ro" sz="2400">
                <a:solidFill>
                  <a:srgbClr val="0000FF"/>
                </a:solidFill>
              </a:rPr>
              <a:t>WAS /WERE </a:t>
            </a:r>
            <a:r>
              <a:rPr lang="ro" sz="2400"/>
              <a:t>+SB+ OBJECTS?  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400"/>
              <a:t>Where were you yesterday?   I was at home.  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>
                <a:solidFill>
                  <a:srgbClr val="FF0000"/>
                </a:solidFill>
              </a:rPr>
              <a:t>WH -WORD +DID</a:t>
            </a:r>
            <a:r>
              <a:rPr lang="ro" sz="2400"/>
              <a:t> + SB + </a:t>
            </a:r>
            <a:r>
              <a:rPr lang="ro" sz="2400">
                <a:solidFill>
                  <a:srgbClr val="FF0000"/>
                </a:solidFill>
              </a:rPr>
              <a:t>VB 1</a:t>
            </a:r>
            <a:r>
              <a:rPr lang="ro" sz="2400"/>
              <a:t>? 		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o" sz="2400"/>
              <a:t>When did you have lunch? 	I had lunch at 1 p.m.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PAST SIMPLE - NEGATIVE FORM - ALL VERBS</a:t>
            </a:r>
            <a:endParaRPr/>
          </a:p>
        </p:txBody>
      </p:sp>
      <p:sp>
        <p:nvSpPr>
          <p:cNvPr id="196" name="Google Shape;196;p2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eriod"/>
            </a:pPr>
            <a:r>
              <a:rPr lang="ro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SB+  </a:t>
            </a:r>
            <a:r>
              <a:rPr lang="ro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WASN’T/WEREN’T</a:t>
            </a:r>
            <a:r>
              <a:rPr lang="ro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+OBJECTS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weren’t at the party last weekend.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eriod"/>
            </a:pPr>
            <a:r>
              <a:rPr lang="ro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SB + </a:t>
            </a:r>
            <a:r>
              <a:rPr lang="ro" sz="1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DIDN’T + VB </a:t>
            </a:r>
            <a:r>
              <a:rPr lang="ro" sz="190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endParaRPr sz="1900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didn’t ask her to go. / They didn’t speak to me.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PAST SIMPLE - USES</a:t>
            </a:r>
            <a:endParaRPr/>
          </a:p>
        </p:txBody>
      </p:sp>
      <p:sp>
        <p:nvSpPr>
          <p:cNvPr id="202" name="Google Shape;202;p25"/>
          <p:cNvSpPr txBox="1">
            <a:spLocks noGrp="1"/>
          </p:cNvSpPr>
          <p:nvPr>
            <p:ph type="body" idx="1"/>
          </p:nvPr>
        </p:nvSpPr>
        <p:spPr>
          <a:xfrm>
            <a:off x="819150" y="1571250"/>
            <a:ext cx="7505700" cy="28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o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COMPLETED  ACTIONS IN THE PAST AT A DEFINITE TIME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o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ADVERBS: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o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Yesterday, last week, ...ago, in 2009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o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ro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WHEN+ PAST SIMPLE?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6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9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2200"/>
              <a:t>1. TO BUILD - BUILT - BUILT = A CONSTRUI		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200"/>
              <a:t>2. TO DREAM - DREAMT - DREAMT =  A VISA		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200"/>
              <a:t>3. TO DEAL - DEALT - DEALT =  A AVEA DE A FACE CU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200"/>
              <a:t>4. TO MEAN - MEANT - MEANT =  A INSEMNA</a:t>
            </a:r>
            <a:endParaRPr sz="29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2000"/>
              <a:t>5. TO LEND -LENT - LENT =  A DA IMPRUMUT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/>
              <a:t>6. TO SEND - SENT - SENT =  A TRIMITE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/>
              <a:t>7. TO SMELL - SMELT - SMELT = A MIROSI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/>
              <a:t>8.TO SPELL - SPELT - SPELT =  A ORTOGRAFIA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/>
              <a:t>9. TO SPEND - SPENT - SPENT = A PETRECE/CHELTUI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1"/>
          </p:nvPr>
        </p:nvSpPr>
        <p:spPr>
          <a:xfrm>
            <a:off x="362600" y="1450375"/>
            <a:ext cx="8568000" cy="29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DIG -DUG -DUG =  A SAPA		</a:t>
            </a:r>
            <a:r>
              <a:rPr lang="ro" sz="1600" dirty="0" smtClean="0"/>
              <a:t>11</a:t>
            </a:r>
            <a:r>
              <a:rPr lang="ro" sz="1600" dirty="0"/>
              <a:t>. TO MAKE - MADE - MADE = A FACE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FIND - FOUND - FOUND =  A GASI		12. TO PAY - PAID - PAID =  A PLATI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HAVE - HAD - HAD =  A AVEA		</a:t>
            </a:r>
            <a:r>
              <a:rPr lang="ro" sz="1600" dirty="0" smtClean="0"/>
              <a:t>13</a:t>
            </a:r>
            <a:r>
              <a:rPr lang="ro" sz="1600" dirty="0"/>
              <a:t>.  TO SAY -  SAID - SAID =  A SPUNE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GET - GOT -GOT = A PRIMI /OBTINE 	14. TO SELL -SOLD -SOLD = A VINDE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HEAR - HEARD - HEARD =  A AUZI		15. TO TELL  - TOLD - TOLD =  A POVESTI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HOLD - HELD - HELD =  A TINE		</a:t>
            </a:r>
            <a:r>
              <a:rPr lang="ro" sz="1600" dirty="0" smtClean="0"/>
              <a:t>16</a:t>
            </a:r>
            <a:r>
              <a:rPr lang="ro" sz="1600" dirty="0"/>
              <a:t>. TO SHINE - SHONE -SHONE = A STRALUCI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LAY - LAID - LAID =  A PUNE/DEPUNE	17. TO SHOOT - SHOT -SHOT = A IMPUSCA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LEAVE - LEFT - LEFT = A LASA / PLECA	18. TO SIT - SAT - SAT =  A SE ASEZA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LIGHT - LIT - LIT =  A APRINDE	</a:t>
            </a:r>
            <a:r>
              <a:rPr lang="ro" sz="1600" dirty="0" smtClean="0"/>
              <a:t>19</a:t>
            </a:r>
            <a:r>
              <a:rPr lang="ro" sz="1600" dirty="0"/>
              <a:t>. TO STAND - STOOD - STOOD=A STA IN PICIOARE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o" sz="1600" dirty="0"/>
              <a:t>TO LOSE - LOST - LOST =  A PIERDE		20. TO WIN - WON- WON = A CASTIGA</a:t>
            </a:r>
            <a:endParaRPr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</p:txBody>
      </p:sp>
      <p:sp>
        <p:nvSpPr>
          <p:cNvPr id="226" name="Google Shape;226;p29"/>
          <p:cNvSpPr txBox="1">
            <a:spLocks noGrp="1"/>
          </p:cNvSpPr>
          <p:nvPr>
            <p:ph type="body" idx="1"/>
          </p:nvPr>
        </p:nvSpPr>
        <p:spPr>
          <a:xfrm>
            <a:off x="819150" y="1678700"/>
            <a:ext cx="7505700" cy="2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DRINK – DRANK-DRUNK = A BEA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BEGIN – BEGAN – BEGUN = A INCEPE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SWIM – SWAM –SWUM = A INOTA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RING – RANG – RUNG = A SUNA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SING – SANG – SUNG = A CANTA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 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0"/>
          <p:cNvSpPr txBox="1">
            <a:spLocks noGrp="1"/>
          </p:cNvSpPr>
          <p:nvPr>
            <p:ph type="body" idx="1"/>
          </p:nvPr>
        </p:nvSpPr>
        <p:spPr>
          <a:xfrm>
            <a:off x="819150" y="1611550"/>
            <a:ext cx="7505700" cy="28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BRING – BROUGHT –BROUGHT = A ADUCE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BUY -  BOUGHT – BOUGHT = A CUMPARA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TO FIGHT - FOUGHT - FOUGHT  = A SE LUPTA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THINK – THOUGHT  -THOUGHT =A CREDE, A GANDI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CATCH – CAUGHT –CAUGHT = A PRINDE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TEACH  - TAUGHT –TAUGHT = A  PREDA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1"/>
          <p:cNvSpPr txBox="1">
            <a:spLocks noGrp="1"/>
          </p:cNvSpPr>
          <p:nvPr>
            <p:ph type="body" idx="1"/>
          </p:nvPr>
        </p:nvSpPr>
        <p:spPr>
          <a:xfrm>
            <a:off x="819150" y="1624975"/>
            <a:ext cx="7505700" cy="28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F</a:t>
            </a:r>
            <a:r>
              <a:rPr lang="ro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 -</a:t>
            </a:r>
            <a:r>
              <a:rPr lang="ro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FELT –FELT = A SIMTI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TO FEED - FED -FED = A HRANI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TO KEEP - KEPT - KEPT - A PASTRA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TO MEET - MET - MET  =  A INTALNI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TO SLEEP - SLEPT - SLEPT = A DORMI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TO SWEEP -SWEPT - SWEPT = A MATURA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 smtClean="0"/>
              <a:t>PINK - WHO </a:t>
            </a:r>
            <a:r>
              <a:rPr lang="ro" dirty="0"/>
              <a:t>KNEW?</a:t>
            </a:r>
            <a:endParaRPr dirty="0"/>
          </a:p>
        </p:txBody>
      </p:sp>
      <p:sp>
        <p:nvSpPr>
          <p:cNvPr id="135" name="Google Shape;135;p14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u="sng" dirty="0">
                <a:solidFill>
                  <a:schemeClr val="hlink"/>
                </a:solidFill>
                <a:hlinkClick r:id="rId3"/>
              </a:rPr>
              <a:t>https://youtu.be/NJWIbIe0N90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o" sz="2000"/>
              <a:t>TO BREAK -BROKE - BROKEN = A SPARGE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CHOOSE - CHOSE - CHOSEN = A ALEGE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STEAL - STOLE -STOLEN = A FURA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SPEAK - SPOKE - SPOKEN - A VORBI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FREEZE - FROZE - FROZEN = A INGHETA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WAKE - WOKE - WOKEN = A SE TREZI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3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DRIVE - DROVE -DRIVEN = A SOFA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RIDE  -RODE  - RIDDDEN = A INCALECA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RISE - ROSE -RISEN = A SE RIDICA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WRITE - WROTE - WRITTEN =  A SCRIE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3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 BLOW  -BLEW - BLOWN =  A SUFLA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FLY - FLEW  -FLOWN = A ZBURA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GROW - GREW - GROWN = A CRESTE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KNOW - KNEW - KNOWN =  A STI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THROW -THREW - THROWN = A ARUNCA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o" sz="2000"/>
              <a:t>TO DRAW - DREW - DRAWN =  A DESENA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 FORMS GROUPED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5"/>
          <p:cNvSpPr txBox="1">
            <a:spLocks noGrp="1"/>
          </p:cNvSpPr>
          <p:nvPr>
            <p:ph type="body" idx="1"/>
          </p:nvPr>
        </p:nvSpPr>
        <p:spPr>
          <a:xfrm>
            <a:off x="819150" y="1517525"/>
            <a:ext cx="7505700" cy="29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BURST -BURST -BURST = A IZBUCNI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 COST - COST - COST = A COSTA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CUT -CUT -CUT = A TAIA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HIT -HIT - HIT= A LOVI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HURT - HURT - HURT = A RANI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LET - LET - LET =  A LASA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PUT - PUT -PUT =  A PUNE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SET - SET - SET =  A ASEZA , A STABILI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ro" sz="1700"/>
              <a:t>TO SHUT - SHUT - SHUT =  A INCHIDE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/>
              <a:t>WHO </a:t>
            </a:r>
            <a:r>
              <a:rPr lang="ro" dirty="0" smtClean="0"/>
              <a:t>KNEW - PINK</a:t>
            </a:r>
            <a:endParaRPr dirty="0"/>
          </a:p>
        </p:txBody>
      </p:sp>
      <p:sp>
        <p:nvSpPr>
          <p:cNvPr id="268" name="Google Shape;268;p36"/>
          <p:cNvSpPr txBox="1">
            <a:spLocks noGrp="1"/>
          </p:cNvSpPr>
          <p:nvPr>
            <p:ph type="body" idx="1"/>
          </p:nvPr>
        </p:nvSpPr>
        <p:spPr>
          <a:xfrm>
            <a:off x="819150" y="1530975"/>
            <a:ext cx="7505700" cy="29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dirty="0"/>
              <a:t>LISTEN TO THE SONG AGAIN AND MAKE A LIST OF ALL THE VERBS IN THE PAST THAT APPEAR IN THE SONG!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u="sng" dirty="0">
                <a:solidFill>
                  <a:schemeClr val="hlink"/>
                </a:solidFill>
                <a:hlinkClick r:id="rId3"/>
              </a:rPr>
              <a:t>https://</a:t>
            </a:r>
            <a:r>
              <a:rPr lang="ro" u="sng" dirty="0" smtClean="0">
                <a:solidFill>
                  <a:schemeClr val="hlink"/>
                </a:solidFill>
                <a:hlinkClick r:id="rId3"/>
              </a:rPr>
              <a:t>youtu.be/NJWIbIe0N90</a:t>
            </a:r>
            <a:endParaRPr lang="ro" u="sng" dirty="0" smtClean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FILL IN THE SEQUENCE;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Last night I had dinner at 7 p.m., I...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STUDY THE Q&amp; A</a:t>
            </a:r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ro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did you do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yesterday?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 did homework, watched TV, slept, ate, went to the mall, listened to music.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22860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o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ro" sz="14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weather like yesterday?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was cloudy, foggy and chilly.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What is the difference between the two questions?</a:t>
            </a:r>
            <a:endParaRPr/>
          </a:p>
        </p:txBody>
      </p:sp>
      <p:sp>
        <p:nvSpPr>
          <p:cNvPr id="152" name="Google Shape;152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o"/>
              <a:t>General question in the past 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ro"/>
              <a:t>Question in the past using the verb TO BE.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dirty="0"/>
              <a:t>WATCH THE VIDEO IN THE LINK AND TAKE NOTES</a:t>
            </a:r>
            <a:endParaRPr dirty="0"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" u="sng" dirty="0">
                <a:solidFill>
                  <a:schemeClr val="hlink"/>
                </a:solidFill>
                <a:hlinkClick r:id="rId3"/>
              </a:rPr>
              <a:t>PAST TENSE </a:t>
            </a:r>
            <a:r>
              <a:rPr lang="ro" u="sng" dirty="0" smtClean="0">
                <a:solidFill>
                  <a:schemeClr val="hlink"/>
                </a:solidFill>
                <a:hlinkClick r:id="rId3"/>
              </a:rPr>
              <a:t>TUTORIAL</a:t>
            </a:r>
            <a:endParaRPr lang="ro" u="sng" dirty="0" smtClean="0">
              <a:solidFill>
                <a:schemeClr val="hlink"/>
              </a:solidFill>
            </a:endParaRPr>
          </a:p>
          <a:p>
            <a:pPr marL="0" lvl="0" indent="0">
              <a:spcAft>
                <a:spcPts val="1600"/>
              </a:spcAft>
              <a:buNone/>
            </a:pPr>
            <a:r>
              <a:rPr lang="ro-RO" dirty="0"/>
              <a:t>https://youtu.be/xLA58CSIf3M</a:t>
            </a:r>
            <a:endParaRPr dirty="0"/>
          </a:p>
        </p:txBody>
      </p:sp>
      <p:pic>
        <p:nvPicPr>
          <p:cNvPr id="159" name="Google Shape;15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4775" y="1825025"/>
            <a:ext cx="5330075" cy="27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REGULAR VERBS</a:t>
            </a:r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819150" y="1423525"/>
            <a:ext cx="7505700" cy="32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EGULAR VERBS:  AFFIRMATIVE:	</a:t>
            </a:r>
            <a:r>
              <a:rPr lang="ro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VB + ED</a:t>
            </a: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AT THE 2ND AND 3RD FORMS		He asked her to go.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V1- INFINITIVE	  V2 - PAST	 V3-PAST PARTICIPLE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ASK	 		- ASKED 			- ASKED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LISTEN 		-LISTENED 		- LISTENED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JUMP		 	- JUMPED		  - JUMPED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WAIT			 - WAITED		 -WAITED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PRONUNCIATION</a:t>
            </a:r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819150" y="1396675"/>
            <a:ext cx="7505700" cy="3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1500" dirty="0"/>
              <a:t>			</a:t>
            </a:r>
            <a:r>
              <a:rPr lang="ro" sz="2000" dirty="0" smtClean="0"/>
              <a:t>ED - </a:t>
            </a:r>
            <a:r>
              <a:rPr lang="ro" sz="2000" dirty="0"/>
              <a:t>can be read: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 dirty="0"/>
              <a:t>/t/after k, p, </a:t>
            </a:r>
            <a:r>
              <a:rPr lang="ro" sz="2000" dirty="0" smtClean="0"/>
              <a:t>s</a:t>
            </a:r>
            <a:r>
              <a:rPr lang="ro" sz="2000" dirty="0"/>
              <a:t>	</a:t>
            </a:r>
            <a:r>
              <a:rPr lang="ro" sz="2000" dirty="0" smtClean="0"/>
              <a:t>/d</a:t>
            </a:r>
            <a:r>
              <a:rPr lang="ro" sz="2000" dirty="0"/>
              <a:t>/ after n, y, r		/id/- after t or d: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 dirty="0"/>
              <a:t>asked		</a:t>
            </a:r>
            <a:r>
              <a:rPr lang="ro" sz="2000" dirty="0" smtClean="0"/>
              <a:t>listened</a:t>
            </a:r>
            <a:r>
              <a:rPr lang="ro" sz="2000" dirty="0"/>
              <a:t>		</a:t>
            </a:r>
            <a:r>
              <a:rPr lang="ro" sz="2000" dirty="0" smtClean="0"/>
              <a:t>	waited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 dirty="0"/>
              <a:t>jumped		opened			invited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o" sz="2000" dirty="0"/>
              <a:t>worked		</a:t>
            </a:r>
            <a:r>
              <a:rPr lang="ro" sz="2000" dirty="0" smtClean="0"/>
              <a:t>enjoyed</a:t>
            </a:r>
            <a:r>
              <a:rPr lang="ro" sz="2000" dirty="0"/>
              <a:t>			decided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o" sz="2000" dirty="0"/>
              <a:t>stopped		</a:t>
            </a:r>
            <a:r>
              <a:rPr lang="ro" sz="2000" dirty="0" smtClean="0"/>
              <a:t>tried</a:t>
            </a:r>
            <a:r>
              <a:rPr lang="ro" sz="2000" dirty="0"/>
              <a:t>			started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IRREGULAR VERBS</a:t>
            </a:r>
            <a:endParaRPr/>
          </a:p>
        </p:txBody>
      </p:sp>
      <p:sp>
        <p:nvSpPr>
          <p:cNvPr id="177" name="Google Shape;177;p21"/>
          <p:cNvSpPr txBox="1">
            <a:spLocks noGrp="1"/>
          </p:cNvSpPr>
          <p:nvPr>
            <p:ph type="body" idx="1"/>
          </p:nvPr>
        </p:nvSpPr>
        <p:spPr>
          <a:xfrm>
            <a:off x="819150" y="1477250"/>
            <a:ext cx="75057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IRREGULAR VERBS - AFFIRMATIVE: VB 2 = </a:t>
            </a:r>
            <a:r>
              <a:rPr lang="ro" sz="1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DIFFERENT UNIQUE FORMS</a:t>
            </a:r>
            <a:endParaRPr sz="15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spoke to me.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V1- INFINITIVE 	 V2 - PAST		 V3- PARTICIPLE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 			- WAS/WERE		 -  BEEN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HAVE 			- HAD 			- HAD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SEE 			-SAW 			-SEEN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DO 			-DID			</a:t>
            </a:r>
            <a:r>
              <a:rPr lang="ro" sz="1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o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DONE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647</Words>
  <Application>Microsoft Office PowerPoint</Application>
  <PresentationFormat>On-screen Show (16:9)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Nunito</vt:lpstr>
      <vt:lpstr>Calibri</vt:lpstr>
      <vt:lpstr>Shift</vt:lpstr>
      <vt:lpstr>PAST TENSE SIMPLE</vt:lpstr>
      <vt:lpstr>PINK - WHO KNEW?</vt:lpstr>
      <vt:lpstr>FILL IN THE SEQUENCE; Last night I had dinner at 7 p.m., I...</vt:lpstr>
      <vt:lpstr>STUDY THE Q&amp; A</vt:lpstr>
      <vt:lpstr>What is the difference between the two questions?</vt:lpstr>
      <vt:lpstr>WATCH THE VIDEO IN THE LINK AND TAKE NOTES</vt:lpstr>
      <vt:lpstr>REGULAR VERBS</vt:lpstr>
      <vt:lpstr>PRONUNCIATION</vt:lpstr>
      <vt:lpstr>IRREGULAR VERBS</vt:lpstr>
      <vt:lpstr>PAST SIMPLE -  yes /no QUESTIONS- all verbs</vt:lpstr>
      <vt:lpstr>PAST SIMPLE -  Wh -  QUESTIONS- all verbs</vt:lpstr>
      <vt:lpstr>PAST SIMPLE - NEGATIVE FORM - ALL VERBS</vt:lpstr>
      <vt:lpstr>PAST SIMPLE - USES</vt:lpstr>
      <vt:lpstr>IRREGULAR VERB FORMS GROUPED </vt:lpstr>
      <vt:lpstr>IRREGULAR VERB FORMS GROUPED</vt:lpstr>
      <vt:lpstr>IRREGULAR VERB FORMS GROUPED</vt:lpstr>
      <vt:lpstr>IRREGULAR VERB FORMS GROUPED</vt:lpstr>
      <vt:lpstr> IRREGULAR VERB FORMS GROUPED </vt:lpstr>
      <vt:lpstr>IRREGULAR VERB FORMS GROUPED </vt:lpstr>
      <vt:lpstr>IRREGULAR VERB FORMS GROUPED </vt:lpstr>
      <vt:lpstr>IRREGULAR VERB FORMS GROUPED </vt:lpstr>
      <vt:lpstr>IRREGULAR VERB FORMS GROUPED </vt:lpstr>
      <vt:lpstr>IRREGULAR VERB FORMS GROUPED </vt:lpstr>
      <vt:lpstr>WHO KNEW - PINK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 SIMPLE</dc:title>
  <dc:creator>User</dc:creator>
  <cp:lastModifiedBy>User</cp:lastModifiedBy>
  <cp:revision>4</cp:revision>
  <dcterms:modified xsi:type="dcterms:W3CDTF">2022-01-30T18:07:07Z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